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32"/>
  </p:handoutMasterIdLst>
  <p:sldIdLst>
    <p:sldId id="292" r:id="rId2"/>
    <p:sldId id="293" r:id="rId3"/>
    <p:sldId id="273" r:id="rId4"/>
    <p:sldId id="403" r:id="rId5"/>
    <p:sldId id="404" r:id="rId6"/>
    <p:sldId id="435" r:id="rId7"/>
    <p:sldId id="376" r:id="rId8"/>
    <p:sldId id="415" r:id="rId9"/>
    <p:sldId id="416" r:id="rId10"/>
    <p:sldId id="413" r:id="rId11"/>
    <p:sldId id="414" r:id="rId12"/>
    <p:sldId id="421" r:id="rId13"/>
    <p:sldId id="422" r:id="rId14"/>
    <p:sldId id="423" r:id="rId15"/>
    <p:sldId id="424" r:id="rId16"/>
    <p:sldId id="425" r:id="rId17"/>
    <p:sldId id="419" r:id="rId18"/>
    <p:sldId id="426" r:id="rId19"/>
    <p:sldId id="420" r:id="rId20"/>
    <p:sldId id="427" r:id="rId21"/>
    <p:sldId id="428" r:id="rId22"/>
    <p:sldId id="417" r:id="rId23"/>
    <p:sldId id="418" r:id="rId24"/>
    <p:sldId id="430" r:id="rId25"/>
    <p:sldId id="429" r:id="rId26"/>
    <p:sldId id="431" r:id="rId27"/>
    <p:sldId id="434" r:id="rId28"/>
    <p:sldId id="432" r:id="rId29"/>
    <p:sldId id="433" r:id="rId30"/>
    <p:sldId id="395" r:id="rId3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5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FD0F60F-037F-462A-BF84-CC65FD0396E4}" type="datetimeFigureOut">
              <a:rPr lang="ru-RU"/>
              <a:pPr>
                <a:defRPr/>
              </a:pPr>
              <a:t>06.08.2022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88DE9F4-7C9E-42E0-A362-192D50DA9E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072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6626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3009900"/>
            <a:ext cx="9037637" cy="26003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6500" smtClean="0">
                <a:latin typeface="Roboto"/>
                <a:ea typeface="Roboto"/>
                <a:cs typeface="Roboto"/>
              </a:rPr>
              <a:t>R</a:t>
            </a:r>
            <a:endParaRPr lang="ru-RU" sz="65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662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6628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4"/>
          <p:cNvSpPr txBox="1">
            <a:spLocks noChangeArrowheads="1"/>
          </p:cNvSpPr>
          <p:nvPr/>
        </p:nvSpPr>
        <p:spPr bwMode="auto">
          <a:xfrm>
            <a:off x="619125" y="334963"/>
            <a:ext cx="107664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Мы выбираем поставщика. Поставщик заявляет ,что он изготавливает детали размером 9 см и стандартным отклонением 0.3 см. Мы взяли 20 деталей, измерили  их и получили выборку </a:t>
            </a:r>
            <a:r>
              <a:rPr lang="en-US" dirty="0"/>
              <a:t>“post”</a:t>
            </a:r>
            <a:r>
              <a:rPr lang="ru-RU" dirty="0"/>
              <a:t>. Проверить односторонним тестом, что истинное среднее не равно 9 см.</a:t>
            </a:r>
            <a:r>
              <a:rPr lang="en-US" dirty="0"/>
              <a:t> (</a:t>
            </a:r>
            <a:r>
              <a:rPr lang="ru-RU" dirty="0"/>
              <a:t>для простоты понимания и расчета сначала проведем односторонний тест, хотя правильно - провести двусторонний)</a:t>
            </a:r>
          </a:p>
        </p:txBody>
      </p:sp>
      <p:sp>
        <p:nvSpPr>
          <p:cNvPr id="52226" name="Text Box 9"/>
          <p:cNvSpPr txBox="1">
            <a:spLocks noChangeArrowheads="1"/>
          </p:cNvSpPr>
          <p:nvPr/>
        </p:nvSpPr>
        <p:spPr bwMode="auto">
          <a:xfrm>
            <a:off x="822325" y="2352675"/>
            <a:ext cx="7236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dirty="0"/>
              <a:t>Убеждаемся, что наблюдения независимы</a:t>
            </a:r>
          </a:p>
          <a:p>
            <a:pPr marL="342900" indent="-342900">
              <a:buFontTx/>
              <a:buAutoNum type="arabicPeriod"/>
            </a:pPr>
            <a:r>
              <a:rPr lang="ru-RU" smtClean="0"/>
              <a:t>Проверяем </a:t>
            </a:r>
            <a:r>
              <a:rPr lang="ru-RU" dirty="0"/>
              <a:t>на нормальность данные с помощью </a:t>
            </a:r>
            <a:r>
              <a:rPr lang="en-US" dirty="0" err="1"/>
              <a:t>qq</a:t>
            </a:r>
            <a:r>
              <a:rPr lang="en-US" dirty="0"/>
              <a:t>  -</a:t>
            </a:r>
            <a:r>
              <a:rPr lang="ru-RU" dirty="0"/>
              <a:t> графика</a:t>
            </a:r>
          </a:p>
        </p:txBody>
      </p:sp>
      <p:sp>
        <p:nvSpPr>
          <p:cNvPr id="52227" name="Text Box 10"/>
          <p:cNvSpPr txBox="1">
            <a:spLocks noChangeArrowheads="1"/>
          </p:cNvSpPr>
          <p:nvPr/>
        </p:nvSpPr>
        <p:spPr bwMode="auto">
          <a:xfrm>
            <a:off x="3516313" y="40290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pic>
        <p:nvPicPr>
          <p:cNvPr id="52228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3509963"/>
            <a:ext cx="26400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5050" y="1689100"/>
            <a:ext cx="7356475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19850" y="3365500"/>
            <a:ext cx="496570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5"/>
          <p:cNvSpPr txBox="1">
            <a:spLocks noChangeArrowheads="1"/>
          </p:cNvSpPr>
          <p:nvPr/>
        </p:nvSpPr>
        <p:spPr bwMode="auto">
          <a:xfrm>
            <a:off x="1130300" y="569913"/>
            <a:ext cx="7718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3250" name="Text Box 6"/>
          <p:cNvSpPr txBox="1">
            <a:spLocks noChangeArrowheads="1"/>
          </p:cNvSpPr>
          <p:nvPr/>
        </p:nvSpPr>
        <p:spPr bwMode="auto">
          <a:xfrm>
            <a:off x="649288" y="452438"/>
            <a:ext cx="10315575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3 Установим гипотезу </a:t>
            </a:r>
          </a:p>
          <a:p>
            <a:pPr>
              <a:spcBef>
                <a:spcPct val="50000"/>
              </a:spcBef>
            </a:pPr>
            <a:r>
              <a:rPr lang="en-US" dirty="0"/>
              <a:t>H0 : mu = mu0</a:t>
            </a:r>
          </a:p>
          <a:p>
            <a:pPr>
              <a:spcBef>
                <a:spcPct val="50000"/>
              </a:spcBef>
            </a:pPr>
            <a:r>
              <a:rPr lang="en-US" dirty="0"/>
              <a:t>H1 : mu  &gt; mu0</a:t>
            </a:r>
          </a:p>
          <a:p>
            <a:pPr>
              <a:spcBef>
                <a:spcPct val="50000"/>
              </a:spcBef>
            </a:pPr>
            <a:r>
              <a:rPr lang="en-US" dirty="0"/>
              <a:t>4. </a:t>
            </a:r>
            <a:r>
              <a:rPr lang="ru-RU" dirty="0"/>
              <a:t>Рассчитаем мощность теста:</a:t>
            </a:r>
          </a:p>
          <a:p>
            <a:pPr>
              <a:spcBef>
                <a:spcPct val="50000"/>
              </a:spcBef>
            </a:pPr>
            <a:r>
              <a:rPr lang="ru-RU" dirty="0"/>
              <a:t>4.1. Предположим, что минимальная разница  между измеренным средним и средним, заявленным производителем, которое мы хотим выявить при тестировании гипотезы 0.3 см. Известно стандартное отклонение 0.3 и альфа 0.05.</a:t>
            </a:r>
            <a:endParaRPr lang="en-US" dirty="0"/>
          </a:p>
          <a:p>
            <a:pPr>
              <a:spcBef>
                <a:spcPct val="50000"/>
              </a:spcBef>
            </a:pPr>
            <a:endParaRPr lang="en-US" dirty="0"/>
          </a:p>
          <a:p>
            <a:pPr>
              <a:spcBef>
                <a:spcPct val="50000"/>
              </a:spcBef>
            </a:pPr>
            <a:endParaRPr lang="ru-RU" dirty="0"/>
          </a:p>
        </p:txBody>
      </p:sp>
      <p:pic>
        <p:nvPicPr>
          <p:cNvPr id="5325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8900" y="2992438"/>
            <a:ext cx="6342063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4"/>
          <p:cNvSpPr txBox="1">
            <a:spLocks noChangeArrowheads="1"/>
          </p:cNvSpPr>
          <p:nvPr/>
        </p:nvSpPr>
        <p:spPr bwMode="auto">
          <a:xfrm>
            <a:off x="403225" y="384175"/>
            <a:ext cx="8602663" cy="36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/>
              <a:t>4.2 </a:t>
            </a:r>
            <a:r>
              <a:rPr lang="ru-RU"/>
              <a:t>Произведем расчет мощности теста 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4.2.1 </a:t>
            </a:r>
            <a:r>
              <a:rPr lang="ru-RU"/>
              <a:t>Размер эффекта- это цифра, значения ниже которой ,мы считаем, 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не имеют для нас смысла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ES (effect size) = 0.3 </a:t>
            </a:r>
            <a:r>
              <a:rPr lang="ru-RU"/>
              <a:t>см</a:t>
            </a:r>
            <a:endParaRPr lang="en-US"/>
          </a:p>
          <a:p>
            <a:pPr marL="342900" indent="-342900">
              <a:spcBef>
                <a:spcPct val="50000"/>
              </a:spcBef>
            </a:pPr>
            <a:r>
              <a:rPr lang="en-US"/>
              <a:t>4.2.2 </a:t>
            </a:r>
            <a:r>
              <a:rPr lang="ru-RU"/>
              <a:t>Рассчитываем </a:t>
            </a:r>
            <a:r>
              <a:rPr lang="en-US"/>
              <a:t>Z</a:t>
            </a:r>
            <a:r>
              <a:rPr lang="ru-RU"/>
              <a:t>.0 для альфа =0.05</a:t>
            </a:r>
          </a:p>
          <a:p>
            <a:pPr marL="342900" indent="-342900">
              <a:spcBef>
                <a:spcPct val="50000"/>
              </a:spcBef>
            </a:pPr>
            <a:endParaRPr lang="ru-RU"/>
          </a:p>
          <a:p>
            <a:pPr marL="342900" indent="-342900">
              <a:spcBef>
                <a:spcPct val="50000"/>
              </a:spcBef>
            </a:pPr>
            <a:endParaRPr lang="ru-RU"/>
          </a:p>
          <a:p>
            <a:pPr marL="342900" indent="-342900">
              <a:spcBef>
                <a:spcPct val="50000"/>
              </a:spcBef>
            </a:pPr>
            <a:endParaRPr lang="ru-RU"/>
          </a:p>
          <a:p>
            <a:pPr marL="342900" indent="-342900">
              <a:spcBef>
                <a:spcPct val="50000"/>
              </a:spcBef>
            </a:pPr>
            <a:endParaRPr lang="ru-RU"/>
          </a:p>
        </p:txBody>
      </p:sp>
      <p:pic>
        <p:nvPicPr>
          <p:cNvPr id="5427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5805" y="3434000"/>
            <a:ext cx="5607391" cy="327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6950" y="2403475"/>
            <a:ext cx="1576388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403225" y="3028950"/>
            <a:ext cx="7491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4.2.3</a:t>
            </a:r>
            <a:r>
              <a:rPr lang="ru-RU"/>
              <a:t> Вычисляем значение среднего , соответствующего </a:t>
            </a:r>
            <a:r>
              <a:rPr lang="en-US"/>
              <a:t>Z.0 =1.645</a:t>
            </a:r>
            <a:endParaRPr lang="ru-RU"/>
          </a:p>
        </p:txBody>
      </p:sp>
      <p:pic>
        <p:nvPicPr>
          <p:cNvPr id="5427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1288" y="3429000"/>
            <a:ext cx="3006725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Text Box 9"/>
          <p:cNvSpPr txBox="1">
            <a:spLocks noChangeArrowheads="1"/>
          </p:cNvSpPr>
          <p:nvPr/>
        </p:nvSpPr>
        <p:spPr bwMode="auto">
          <a:xfrm>
            <a:off x="403225" y="4551363"/>
            <a:ext cx="6884988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/>
              <a:t>4.2.4 </a:t>
            </a:r>
            <a:r>
              <a:rPr lang="ru-RU"/>
              <a:t>Вычислим значение </a:t>
            </a:r>
            <a:r>
              <a:rPr lang="en-US"/>
              <a:t>Z.1</a:t>
            </a:r>
            <a:r>
              <a:rPr lang="ru-RU"/>
              <a:t> (для Н1)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 </a:t>
            </a:r>
          </a:p>
        </p:txBody>
      </p:sp>
      <p:pic>
        <p:nvPicPr>
          <p:cNvPr id="54279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1288" y="5089525"/>
            <a:ext cx="22177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0" name="Text Box 11"/>
          <p:cNvSpPr txBox="1">
            <a:spLocks noChangeArrowheads="1"/>
          </p:cNvSpPr>
          <p:nvPr/>
        </p:nvSpPr>
        <p:spPr bwMode="auto">
          <a:xfrm>
            <a:off x="403225" y="5570538"/>
            <a:ext cx="659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4.2.5</a:t>
            </a:r>
            <a:r>
              <a:rPr lang="ru-RU"/>
              <a:t> Вычисляем мощность теста</a:t>
            </a:r>
          </a:p>
        </p:txBody>
      </p:sp>
      <p:pic>
        <p:nvPicPr>
          <p:cNvPr id="54281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03450" y="5957888"/>
            <a:ext cx="2214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5"/>
          <p:cNvSpPr txBox="1">
            <a:spLocks noChangeArrowheads="1"/>
          </p:cNvSpPr>
          <p:nvPr/>
        </p:nvSpPr>
        <p:spPr bwMode="auto">
          <a:xfrm>
            <a:off x="776288" y="344488"/>
            <a:ext cx="95075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R </a:t>
            </a:r>
            <a:r>
              <a:rPr lang="ru-RU" dirty="0"/>
              <a:t>облегчает работу. Произведем расчет мощности теста с помощью функции </a:t>
            </a:r>
            <a:r>
              <a:rPr lang="en-US" dirty="0" err="1"/>
              <a:t>power.z.test</a:t>
            </a:r>
            <a:r>
              <a:rPr lang="en-US" dirty="0"/>
              <a:t> () </a:t>
            </a:r>
            <a:r>
              <a:rPr lang="ru-RU" dirty="0"/>
              <a:t> из пакета </a:t>
            </a:r>
            <a:r>
              <a:rPr lang="en-US" dirty="0"/>
              <a:t>“</a:t>
            </a:r>
            <a:r>
              <a:rPr lang="en-US" dirty="0" err="1"/>
              <a:t>asbio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552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1152525"/>
            <a:ext cx="88249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1088" y="1919288"/>
            <a:ext cx="2301875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4"/>
          <p:cNvSpPr txBox="1">
            <a:spLocks noChangeArrowheads="1"/>
          </p:cNvSpPr>
          <p:nvPr/>
        </p:nvSpPr>
        <p:spPr bwMode="auto">
          <a:xfrm>
            <a:off x="668338" y="373063"/>
            <a:ext cx="91741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6322" name="Text Box 6"/>
          <p:cNvSpPr txBox="1">
            <a:spLocks noChangeArrowheads="1"/>
          </p:cNvSpPr>
          <p:nvPr/>
        </p:nvSpPr>
        <p:spPr bwMode="auto">
          <a:xfrm>
            <a:off x="422275" y="373063"/>
            <a:ext cx="10541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6323" name="Text Box 7"/>
          <p:cNvSpPr txBox="1">
            <a:spLocks noChangeArrowheads="1"/>
          </p:cNvSpPr>
          <p:nvPr/>
        </p:nvSpPr>
        <p:spPr bwMode="auto">
          <a:xfrm>
            <a:off x="1033464" y="940779"/>
            <a:ext cx="95456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Чтобы получить какое-то одно интересующее нас </a:t>
            </a:r>
            <a:r>
              <a:rPr lang="ru-RU" dirty="0" smtClean="0"/>
              <a:t>значение,</a:t>
            </a:r>
            <a:r>
              <a:rPr lang="en-US" dirty="0" smtClean="0"/>
              <a:t> </a:t>
            </a:r>
            <a:r>
              <a:rPr lang="ru-RU" dirty="0" smtClean="0"/>
              <a:t>например</a:t>
            </a:r>
            <a:r>
              <a:rPr lang="en-US" dirty="0"/>
              <a:t>,</a:t>
            </a:r>
            <a:r>
              <a:rPr lang="ru-RU" dirty="0" smtClean="0"/>
              <a:t> </a:t>
            </a:r>
            <a:r>
              <a:rPr lang="ru-RU" dirty="0"/>
              <a:t>мощность теста</a:t>
            </a:r>
          </a:p>
        </p:txBody>
      </p:sp>
      <p:pic>
        <p:nvPicPr>
          <p:cNvPr id="5632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3463" y="1793875"/>
            <a:ext cx="8809037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ext Box 10"/>
          <p:cNvSpPr txBox="1">
            <a:spLocks noChangeArrowheads="1"/>
          </p:cNvSpPr>
          <p:nvPr/>
        </p:nvSpPr>
        <p:spPr bwMode="auto">
          <a:xfrm>
            <a:off x="668338" y="2952750"/>
            <a:ext cx="99107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Сравним значение, рассчитанные </a:t>
            </a:r>
            <a:r>
              <a:rPr lang="en-US"/>
              <a:t>c </a:t>
            </a:r>
            <a:r>
              <a:rPr lang="ru-RU"/>
              <a:t>помощью функции </a:t>
            </a:r>
            <a:r>
              <a:rPr lang="en-US"/>
              <a:t>power.z.test() </a:t>
            </a:r>
            <a:r>
              <a:rPr lang="ru-RU"/>
              <a:t>и вручную</a:t>
            </a:r>
          </a:p>
        </p:txBody>
      </p:sp>
      <p:pic>
        <p:nvPicPr>
          <p:cNvPr id="56326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4625" y="3627438"/>
            <a:ext cx="2214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4"/>
          <p:cNvSpPr txBox="1">
            <a:spLocks noChangeArrowheads="1"/>
          </p:cNvSpPr>
          <p:nvPr/>
        </p:nvSpPr>
        <p:spPr bwMode="auto">
          <a:xfrm>
            <a:off x="668338" y="1119188"/>
            <a:ext cx="10029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Функцию </a:t>
            </a:r>
            <a:r>
              <a:rPr lang="en-US"/>
              <a:t>power.z.test ()</a:t>
            </a:r>
            <a:r>
              <a:rPr lang="ru-RU"/>
              <a:t> также можно использовать, чтобы определить объем выборки для нужной мощности теста</a:t>
            </a:r>
          </a:p>
        </p:txBody>
      </p:sp>
      <p:pic>
        <p:nvPicPr>
          <p:cNvPr id="5734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338" y="1900238"/>
            <a:ext cx="889635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ext Box 7"/>
          <p:cNvSpPr txBox="1">
            <a:spLocks noChangeArrowheads="1"/>
          </p:cNvSpPr>
          <p:nvPr/>
        </p:nvSpPr>
        <p:spPr bwMode="auto">
          <a:xfrm>
            <a:off x="982663" y="2733675"/>
            <a:ext cx="82597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Чтобы мощность теста была не меньше 0.8 ,нужно взять выборку размером </a:t>
            </a:r>
            <a:r>
              <a:rPr lang="en-US" dirty="0"/>
              <a:t>n=7</a:t>
            </a:r>
            <a:r>
              <a:rPr lang="ru-RU" dirty="0"/>
              <a:t>. При </a:t>
            </a:r>
            <a:r>
              <a:rPr lang="en-US" dirty="0"/>
              <a:t>n = 6 </a:t>
            </a:r>
            <a:r>
              <a:rPr lang="ru-RU" dirty="0"/>
              <a:t>сила теста не будет достигать 80%</a:t>
            </a:r>
          </a:p>
        </p:txBody>
      </p:sp>
      <p:pic>
        <p:nvPicPr>
          <p:cNvPr id="5734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4550" y="3851275"/>
            <a:ext cx="92741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5"/>
          <p:cNvSpPr txBox="1">
            <a:spLocks noChangeArrowheads="1"/>
          </p:cNvSpPr>
          <p:nvPr/>
        </p:nvSpPr>
        <p:spPr bwMode="auto">
          <a:xfrm>
            <a:off x="639763" y="285750"/>
            <a:ext cx="10009187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В этой задаче было бы правильнее проводить двусторонний тест. </a:t>
            </a:r>
            <a:r>
              <a:rPr lang="ru-RU" dirty="0">
                <a:solidFill>
                  <a:srgbClr val="FF0A05"/>
                </a:solidFill>
              </a:rPr>
              <a:t>Т.е.</a:t>
            </a:r>
            <a:r>
              <a:rPr lang="en-US" dirty="0">
                <a:solidFill>
                  <a:srgbClr val="FF0A05"/>
                </a:solidFill>
              </a:rPr>
              <a:t> H1: </a:t>
            </a:r>
            <a:r>
              <a:rPr lang="ru-RU" dirty="0">
                <a:solidFill>
                  <a:srgbClr val="FF0A05"/>
                </a:solidFill>
              </a:rPr>
              <a:t> </a:t>
            </a:r>
            <a:r>
              <a:rPr lang="en-US" dirty="0">
                <a:solidFill>
                  <a:srgbClr val="FF0A05"/>
                </a:solidFill>
              </a:rPr>
              <a:t>Mu !=Mu.0</a:t>
            </a:r>
            <a:endParaRPr lang="ru-RU" dirty="0">
              <a:solidFill>
                <a:srgbClr val="FF0A05"/>
              </a:solidFill>
            </a:endParaRPr>
          </a:p>
          <a:p>
            <a:pPr>
              <a:spcBef>
                <a:spcPct val="50000"/>
              </a:spcBef>
            </a:pPr>
            <a:endParaRPr lang="ru-RU" dirty="0">
              <a:solidFill>
                <a:srgbClr val="FF0A05"/>
              </a:solidFill>
            </a:endParaRPr>
          </a:p>
          <a:p>
            <a:pPr>
              <a:spcBef>
                <a:spcPct val="50000"/>
              </a:spcBef>
            </a:pPr>
            <a:r>
              <a:rPr lang="ru-RU" dirty="0"/>
              <a:t>Проведем расчет мощности теста для двустороннего тестирования гипотезы с помощью функции </a:t>
            </a:r>
            <a:r>
              <a:rPr lang="en-US" dirty="0" err="1"/>
              <a:t>power.z.test</a:t>
            </a:r>
            <a:r>
              <a:rPr lang="en-US" dirty="0"/>
              <a:t> </a:t>
            </a:r>
            <a:r>
              <a:rPr lang="en-US" dirty="0" smtClean="0"/>
              <a:t>()</a:t>
            </a:r>
            <a:endParaRPr lang="ru-RU" dirty="0">
              <a:solidFill>
                <a:srgbClr val="5827B3"/>
              </a:solidFill>
            </a:endParaRPr>
          </a:p>
        </p:txBody>
      </p:sp>
      <p:sp>
        <p:nvSpPr>
          <p:cNvPr id="58370" name="Text Box 6"/>
          <p:cNvSpPr txBox="1">
            <a:spLocks noChangeArrowheads="1"/>
          </p:cNvSpPr>
          <p:nvPr/>
        </p:nvSpPr>
        <p:spPr bwMode="auto">
          <a:xfrm>
            <a:off x="776288" y="1385888"/>
            <a:ext cx="7640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5837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2309813"/>
            <a:ext cx="7853362" cy="305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9688" y="3044825"/>
            <a:ext cx="5240337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5"/>
          <p:cNvSpPr txBox="1">
            <a:spLocks noChangeArrowheads="1"/>
          </p:cNvSpPr>
          <p:nvPr/>
        </p:nvSpPr>
        <p:spPr bwMode="auto">
          <a:xfrm>
            <a:off x="708025" y="384175"/>
            <a:ext cx="8632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9394" name="Text Box 7"/>
          <p:cNvSpPr txBox="1">
            <a:spLocks noChangeArrowheads="1"/>
          </p:cNvSpPr>
          <p:nvPr/>
        </p:nvSpPr>
        <p:spPr bwMode="auto">
          <a:xfrm>
            <a:off x="973138" y="384175"/>
            <a:ext cx="10206037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 5.</a:t>
            </a:r>
            <a:r>
              <a:rPr lang="ru-RU"/>
              <a:t>Для тестирования гипотезы воспользуемся функцией </a:t>
            </a:r>
            <a:r>
              <a:rPr lang="en-US"/>
              <a:t>z.test  () </a:t>
            </a:r>
            <a:r>
              <a:rPr lang="ru-RU"/>
              <a:t>из пакета  </a:t>
            </a:r>
            <a:r>
              <a:rPr lang="en-US"/>
              <a:t>“</a:t>
            </a:r>
            <a:r>
              <a:rPr lang="ru-RU"/>
              <a:t>BSDA</a:t>
            </a:r>
            <a:r>
              <a:rPr lang="en-US"/>
              <a:t>” (</a:t>
            </a:r>
            <a:r>
              <a:rPr lang="ru-RU"/>
              <a:t>Выбираем критерий </a:t>
            </a:r>
            <a:r>
              <a:rPr lang="en-US"/>
              <a:t>Z</a:t>
            </a:r>
            <a:r>
              <a:rPr lang="ru-RU"/>
              <a:t>, поскольку он более предпочтителен при известном стандартном отклонении</a:t>
            </a:r>
            <a:endParaRPr lang="en-US"/>
          </a:p>
          <a:p>
            <a:pPr>
              <a:spcBef>
                <a:spcPct val="50000"/>
              </a:spcBef>
            </a:pPr>
            <a:r>
              <a:rPr lang="ru-RU"/>
              <a:t>5.1 для начала сделаем односторонний тест</a:t>
            </a:r>
          </a:p>
        </p:txBody>
      </p:sp>
      <p:pic>
        <p:nvPicPr>
          <p:cNvPr id="5939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3138" y="2073275"/>
            <a:ext cx="5332412" cy="26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Text Box 11"/>
          <p:cNvSpPr txBox="1">
            <a:spLocks noChangeArrowheads="1"/>
          </p:cNvSpPr>
          <p:nvPr/>
        </p:nvSpPr>
        <p:spPr bwMode="auto">
          <a:xfrm>
            <a:off x="7551738" y="1914525"/>
            <a:ext cx="407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* Рассчитаем наблюдаемое вручную и сравним со значением слева, что предоставляет функция </a:t>
            </a:r>
          </a:p>
        </p:txBody>
      </p:sp>
      <p:pic>
        <p:nvPicPr>
          <p:cNvPr id="5939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8450" y="3114675"/>
            <a:ext cx="28956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4648" y="3573746"/>
            <a:ext cx="5607391" cy="327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4"/>
          <p:cNvSpPr txBox="1">
            <a:spLocks noChangeArrowheads="1"/>
          </p:cNvSpPr>
          <p:nvPr/>
        </p:nvSpPr>
        <p:spPr bwMode="auto">
          <a:xfrm>
            <a:off x="530225" y="481013"/>
            <a:ext cx="10058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5.2 Проведем тест гипотезы в </a:t>
            </a:r>
            <a:r>
              <a:rPr lang="en-US"/>
              <a:t>R</a:t>
            </a:r>
            <a:r>
              <a:rPr lang="ru-RU"/>
              <a:t> только теперь </a:t>
            </a:r>
            <a:r>
              <a:rPr lang="ru-RU" b="1">
                <a:solidFill>
                  <a:srgbClr val="FF0A05"/>
                </a:solidFill>
              </a:rPr>
              <a:t>двусторонний</a:t>
            </a:r>
          </a:p>
        </p:txBody>
      </p:sp>
      <p:pic>
        <p:nvPicPr>
          <p:cNvPr id="6041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1443038"/>
            <a:ext cx="6689725" cy="298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6625" y="790575"/>
            <a:ext cx="5935663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463" y="1060450"/>
            <a:ext cx="5410200" cy="231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Text Box 6"/>
          <p:cNvSpPr txBox="1">
            <a:spLocks noChangeArrowheads="1"/>
          </p:cNvSpPr>
          <p:nvPr/>
        </p:nvSpPr>
        <p:spPr bwMode="auto">
          <a:xfrm>
            <a:off x="398463" y="246063"/>
            <a:ext cx="11007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Сравним значения </a:t>
            </a:r>
            <a:r>
              <a:rPr lang="en-US"/>
              <a:t>p-value </a:t>
            </a:r>
            <a:r>
              <a:rPr lang="ru-RU"/>
              <a:t>для одностороннего и двустороннего теста:</a:t>
            </a:r>
          </a:p>
        </p:txBody>
      </p:sp>
      <p:pic>
        <p:nvPicPr>
          <p:cNvPr id="6144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6175" y="3376613"/>
            <a:ext cx="4519613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75438" y="3376613"/>
            <a:ext cx="473075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7650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2114550"/>
            <a:ext cx="10282237" cy="28971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5200" smtClean="0">
                <a:latin typeface="Roboto Medium"/>
                <a:ea typeface="Roboto Medium"/>
                <a:cs typeface="Roboto Medium"/>
              </a:rPr>
              <a:t> СТАТИСТИКА В </a:t>
            </a:r>
            <a:r>
              <a:rPr lang="en-US" sz="5200" smtClean="0">
                <a:latin typeface="Roboto Medium"/>
                <a:ea typeface="Roboto Medium"/>
                <a:cs typeface="Roboto Medium"/>
              </a:rPr>
              <a:t> </a:t>
            </a:r>
            <a:r>
              <a:rPr lang="en-US" sz="8000" smtClean="0">
                <a:latin typeface="Roboto Medium"/>
                <a:ea typeface="Roboto Medium"/>
                <a:cs typeface="Roboto Medium"/>
              </a:rPr>
              <a:t>R</a:t>
            </a:r>
            <a:r>
              <a:rPr lang="ru-RU" sz="5200" smtClean="0">
                <a:latin typeface="Roboto Medium"/>
                <a:ea typeface="Roboto Medium"/>
                <a:cs typeface="Roboto Medium"/>
              </a:rPr>
              <a:t/>
            </a:r>
            <a:br>
              <a:rPr lang="ru-RU" sz="5200" smtClean="0">
                <a:latin typeface="Roboto Medium"/>
                <a:ea typeface="Roboto Medium"/>
                <a:cs typeface="Roboto Medium"/>
              </a:rPr>
            </a:br>
            <a:endParaRPr lang="ru-RU" sz="52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7651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365750"/>
            <a:ext cx="10837862" cy="1200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smtClean="0">
              <a:latin typeface="Roboto"/>
              <a:ea typeface="Roboto"/>
              <a:cs typeface="Roboto"/>
            </a:endParaRPr>
          </a:p>
        </p:txBody>
      </p:sp>
      <p:pic>
        <p:nvPicPr>
          <p:cNvPr id="27652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4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4"/>
          <p:cNvSpPr txBox="1">
            <a:spLocks noChangeArrowheads="1"/>
          </p:cNvSpPr>
          <p:nvPr/>
        </p:nvSpPr>
        <p:spPr bwMode="auto">
          <a:xfrm>
            <a:off x="412750" y="304800"/>
            <a:ext cx="10599738" cy="325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 startAt="6"/>
            </a:pPr>
            <a:r>
              <a:rPr lang="ru-RU" dirty="0"/>
              <a:t>Сделаем вывод *: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 6.1 Для одностороннего теста: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	Гипотеза </a:t>
            </a:r>
            <a:r>
              <a:rPr lang="en-US" dirty="0"/>
              <a:t>H0 </a:t>
            </a:r>
            <a:r>
              <a:rPr lang="ru-RU" dirty="0"/>
              <a:t>верна (среднее арифметическое =9 см) на уровне значимости 0.05 , </a:t>
            </a:r>
            <a:endParaRPr lang="en-US" dirty="0"/>
          </a:p>
          <a:p>
            <a:pPr marL="342900" indent="-342900">
              <a:spcBef>
                <a:spcPct val="50000"/>
              </a:spcBef>
            </a:pPr>
            <a:r>
              <a:rPr lang="en-US" dirty="0"/>
              <a:t>p-value =0.1971</a:t>
            </a:r>
            <a:endParaRPr lang="ru-RU" dirty="0"/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6.2. Для двустороннего теста :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Гипотеза Н0 верна на уровне значимости 0.05</a:t>
            </a:r>
            <a:endParaRPr lang="en-US" dirty="0"/>
          </a:p>
          <a:p>
            <a:pPr marL="342900" indent="-342900">
              <a:spcBef>
                <a:spcPct val="50000"/>
              </a:spcBef>
            </a:pPr>
            <a:r>
              <a:rPr lang="en-US" dirty="0"/>
              <a:t>p-value =0.3942 </a:t>
            </a:r>
          </a:p>
          <a:p>
            <a:pPr marL="342900" indent="-342900">
              <a:spcBef>
                <a:spcPct val="50000"/>
              </a:spcBef>
            </a:pPr>
            <a:endParaRPr lang="ru-RU" dirty="0"/>
          </a:p>
        </p:txBody>
      </p:sp>
      <p:sp>
        <p:nvSpPr>
          <p:cNvPr id="62466" name="Text Box 5"/>
          <p:cNvSpPr txBox="1">
            <a:spLocks noChangeArrowheads="1"/>
          </p:cNvSpPr>
          <p:nvPr/>
        </p:nvSpPr>
        <p:spPr bwMode="auto">
          <a:xfrm>
            <a:off x="412750" y="3814763"/>
            <a:ext cx="10834688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>
                <a:solidFill>
                  <a:srgbClr val="5827B3"/>
                </a:solidFill>
              </a:rPr>
              <a:t>Другой способ сообщить результаты теста – это сообщить доверительный интервал, который также посчитала функция  </a:t>
            </a:r>
            <a:r>
              <a:rPr lang="en-US" sz="2000">
                <a:solidFill>
                  <a:srgbClr val="5827B3"/>
                </a:solidFill>
              </a:rPr>
              <a:t>z.test()</a:t>
            </a:r>
            <a:endParaRPr lang="ru-RU" sz="2000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______________________________________________________</a:t>
            </a:r>
          </a:p>
          <a:p>
            <a:pPr>
              <a:spcBef>
                <a:spcPct val="50000"/>
              </a:spcBef>
            </a:pPr>
            <a:r>
              <a:rPr lang="ru-RU"/>
              <a:t>*Подробнее о выводах поговорим на примере реального набора данных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4"/>
          <p:cNvSpPr txBox="1">
            <a:spLocks noChangeArrowheads="1"/>
          </p:cNvSpPr>
          <p:nvPr/>
        </p:nvSpPr>
        <p:spPr bwMode="auto">
          <a:xfrm>
            <a:off x="576263" y="766763"/>
            <a:ext cx="10818812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ru-RU" b="1">
                <a:solidFill>
                  <a:srgbClr val="5827B3"/>
                </a:solidFill>
              </a:rPr>
              <a:t>Для тестирования гипотезы используют </a:t>
            </a:r>
            <a:r>
              <a:rPr lang="en-US" b="1">
                <a:solidFill>
                  <a:srgbClr val="5827B3"/>
                </a:solidFill>
              </a:rPr>
              <a:t>t-test</a:t>
            </a:r>
            <a:r>
              <a:rPr lang="ru-RU" b="1">
                <a:solidFill>
                  <a:srgbClr val="5827B3"/>
                </a:solidFill>
              </a:rPr>
              <a:t>,  если неизвестно стандартное отклонение</a:t>
            </a:r>
          </a:p>
          <a:p>
            <a:pPr marL="342900" indent="-342900"/>
            <a:endParaRPr lang="ru-RU">
              <a:solidFill>
                <a:srgbClr val="5827B3"/>
              </a:solidFill>
            </a:endParaRPr>
          </a:p>
          <a:p>
            <a:pPr marL="342900" indent="-342900"/>
            <a:r>
              <a:rPr lang="en-US" b="1">
                <a:solidFill>
                  <a:srgbClr val="5827B3"/>
                </a:solidFill>
              </a:rPr>
              <a:t>T-test:</a:t>
            </a:r>
          </a:p>
          <a:p>
            <a:pPr marL="342900" indent="-342900">
              <a:buFontTx/>
              <a:buAutoNum type="arabicPeriod"/>
            </a:pPr>
            <a:r>
              <a:rPr lang="ru-RU"/>
              <a:t>Одновыборочный -  тест Стьюдента</a:t>
            </a:r>
          </a:p>
          <a:p>
            <a:pPr marL="342900" indent="-342900">
              <a:buFontTx/>
              <a:buAutoNum type="arabicPeriod"/>
            </a:pPr>
            <a:r>
              <a:rPr lang="ru-RU"/>
              <a:t>Двухвыборочный :</a:t>
            </a:r>
          </a:p>
          <a:p>
            <a:pPr marL="342900" indent="-342900"/>
            <a:r>
              <a:rPr lang="ru-RU"/>
              <a:t>2.1 Выборки с одинаковой дисперсией – тест Стьюдента</a:t>
            </a:r>
          </a:p>
          <a:p>
            <a:pPr marL="342900" indent="-342900"/>
            <a:r>
              <a:rPr lang="ru-RU"/>
              <a:t>2.2 Выборки с разными дисперсиями – тест Уэлча</a:t>
            </a:r>
          </a:p>
          <a:p>
            <a:pPr marL="342900" indent="-342900"/>
            <a:endParaRPr lang="ru-RU"/>
          </a:p>
          <a:p>
            <a:pPr marL="342900" indent="-342900"/>
            <a:endParaRPr lang="ru-RU"/>
          </a:p>
          <a:p>
            <a:pPr marL="342900" indent="-342900"/>
            <a:endParaRPr lang="ru-RU"/>
          </a:p>
        </p:txBody>
      </p:sp>
      <p:pic>
        <p:nvPicPr>
          <p:cNvPr id="6349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038" y="3509963"/>
            <a:ext cx="51911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6138" y="3525838"/>
            <a:ext cx="51244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50" y="5429250"/>
            <a:ext cx="20955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 Box 7"/>
          <p:cNvSpPr txBox="1">
            <a:spLocks noChangeArrowheads="1"/>
          </p:cNvSpPr>
          <p:nvPr/>
        </p:nvSpPr>
        <p:spPr bwMode="auto">
          <a:xfrm>
            <a:off x="1525588" y="5532438"/>
            <a:ext cx="26749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Times New Roman" pitchFamily="18" charset="0"/>
              </a:rPr>
              <a:t>df = n1 + n2 - 2</a:t>
            </a:r>
            <a:endParaRPr lang="ru-RU" sz="16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4"/>
          <p:cNvSpPr txBox="1">
            <a:spLocks noChangeArrowheads="1"/>
          </p:cNvSpPr>
          <p:nvPr/>
        </p:nvSpPr>
        <p:spPr bwMode="auto">
          <a:xfrm>
            <a:off x="1179513" y="1346200"/>
            <a:ext cx="10079037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dirty="0"/>
              <a:t>Сравним верхнее и нижнее диастолическое давление между мужчинами и женщинами</a:t>
            </a:r>
            <a:endParaRPr lang="en-US" dirty="0"/>
          </a:p>
          <a:p>
            <a:pPr marL="342900" indent="-342900">
              <a:spcBef>
                <a:spcPct val="50000"/>
              </a:spcBef>
            </a:pPr>
            <a:r>
              <a:rPr lang="en-US" dirty="0"/>
              <a:t>(.women, .men –</a:t>
            </a:r>
            <a:r>
              <a:rPr lang="ru-RU" dirty="0"/>
              <a:t> слайд </a:t>
            </a:r>
            <a:r>
              <a:rPr lang="ru-RU" dirty="0" smtClean="0"/>
              <a:t>17</a:t>
            </a:r>
            <a:r>
              <a:rPr lang="en-US" dirty="0" smtClean="0"/>
              <a:t>, </a:t>
            </a:r>
            <a:r>
              <a:rPr lang="ru-RU" dirty="0" smtClean="0"/>
              <a:t>лекция 4</a:t>
            </a:r>
            <a:r>
              <a:rPr lang="en-US" dirty="0" smtClean="0"/>
              <a:t> 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spcBef>
                <a:spcPct val="50000"/>
              </a:spcBef>
            </a:pPr>
            <a:endParaRPr lang="ru-RU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/>
              <a:t>Посмотрим на данные : достаточно большой объем выборок, независимые измерения, независимые выборки. </a:t>
            </a:r>
            <a:r>
              <a:rPr lang="ru-RU" b="1" dirty="0"/>
              <a:t>Стандартное отклонение неизвестно</a:t>
            </a:r>
            <a:r>
              <a:rPr lang="ru-RU" dirty="0"/>
              <a:t>. Следовательно, однозначно используем </a:t>
            </a:r>
            <a:r>
              <a:rPr lang="en-US" dirty="0"/>
              <a:t>t</a:t>
            </a:r>
            <a:r>
              <a:rPr lang="ru-RU" dirty="0"/>
              <a:t>-</a:t>
            </a:r>
            <a:r>
              <a:rPr lang="en-US" dirty="0"/>
              <a:t> </a:t>
            </a:r>
            <a:r>
              <a:rPr lang="ru-RU" dirty="0"/>
              <a:t>критерий. Предполагаем, что выборки с разной дисперсией. </a:t>
            </a:r>
            <a:endParaRPr lang="en-US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/>
              <a:t>Формулируем нулевую и альтернативную гипотезы :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Н0: </a:t>
            </a:r>
            <a:r>
              <a:rPr lang="en-US" dirty="0"/>
              <a:t>mu= mu0</a:t>
            </a:r>
          </a:p>
          <a:p>
            <a:pPr marL="342900" indent="-342900">
              <a:spcBef>
                <a:spcPct val="50000"/>
              </a:spcBef>
            </a:pPr>
            <a:r>
              <a:rPr lang="en-US" dirty="0"/>
              <a:t>H1: mu != mu0</a:t>
            </a:r>
            <a:endParaRPr lang="ru-RU" dirty="0"/>
          </a:p>
          <a:p>
            <a:pPr marL="342900" indent="-342900">
              <a:spcBef>
                <a:spcPct val="50000"/>
              </a:spcBef>
            </a:pPr>
            <a:endParaRPr lang="ru-RU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ru-RU" dirty="0"/>
          </a:p>
        </p:txBody>
      </p:sp>
      <p:sp>
        <p:nvSpPr>
          <p:cNvPr id="64514" name="Text Box 5"/>
          <p:cNvSpPr txBox="1">
            <a:spLocks noChangeArrowheads="1"/>
          </p:cNvSpPr>
          <p:nvPr/>
        </p:nvSpPr>
        <p:spPr bwMode="auto">
          <a:xfrm>
            <a:off x="1317625" y="530225"/>
            <a:ext cx="8435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5827B3"/>
                </a:solidFill>
              </a:rPr>
              <a:t>t-test </a:t>
            </a:r>
            <a:r>
              <a:rPr lang="ru-RU" sz="2400">
                <a:solidFill>
                  <a:srgbClr val="5827B3"/>
                </a:solidFill>
              </a:rPr>
              <a:t>для независимых выборок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3"/>
          <p:cNvSpPr txBox="1">
            <a:spLocks noChangeArrowheads="1"/>
          </p:cNvSpPr>
          <p:nvPr/>
        </p:nvSpPr>
        <p:spPr bwMode="auto">
          <a:xfrm>
            <a:off x="452438" y="320675"/>
            <a:ext cx="7843837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3. Устанавливаем уровень значимости </a:t>
            </a:r>
            <a:r>
              <a:rPr lang="el-GR"/>
              <a:t>α</a:t>
            </a:r>
            <a:r>
              <a:rPr lang="ru-RU"/>
              <a:t> = 0.05</a:t>
            </a:r>
          </a:p>
          <a:p>
            <a:pPr>
              <a:spcBef>
                <a:spcPct val="50000"/>
              </a:spcBef>
            </a:pPr>
            <a:r>
              <a:rPr lang="ru-RU"/>
              <a:t>4. Рассчитываем мощность теста (1-</a:t>
            </a:r>
            <a:r>
              <a:rPr lang="el-GR"/>
              <a:t>β</a:t>
            </a:r>
            <a:r>
              <a:rPr lang="ru-RU"/>
              <a:t>) </a:t>
            </a:r>
          </a:p>
          <a:p>
            <a:pPr>
              <a:spcBef>
                <a:spcPct val="50000"/>
              </a:spcBef>
            </a:pPr>
            <a:r>
              <a:rPr lang="ru-RU"/>
              <a:t>4.1 Для начала рассчитаем статистику </a:t>
            </a:r>
            <a:r>
              <a:rPr lang="en-US"/>
              <a:t>d </a:t>
            </a:r>
            <a:r>
              <a:rPr lang="ru-RU"/>
              <a:t>Коэна (</a:t>
            </a:r>
            <a:r>
              <a:rPr lang="en-US"/>
              <a:t>Cohen`s d)*</a:t>
            </a:r>
            <a:endParaRPr lang="ru-RU"/>
          </a:p>
          <a:p>
            <a:pPr>
              <a:spcBef>
                <a:spcPct val="50000"/>
              </a:spcBef>
            </a:pPr>
            <a:endParaRPr lang="el-GR"/>
          </a:p>
        </p:txBody>
      </p:sp>
      <p:sp>
        <p:nvSpPr>
          <p:cNvPr id="65538" name="Text Box 8"/>
          <p:cNvSpPr txBox="1">
            <a:spLocks noChangeArrowheads="1"/>
          </p:cNvSpPr>
          <p:nvPr/>
        </p:nvSpPr>
        <p:spPr bwMode="auto">
          <a:xfrm>
            <a:off x="1936750" y="5621338"/>
            <a:ext cx="9291638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__________________________________________________________</a:t>
            </a:r>
          </a:p>
          <a:p>
            <a:pPr>
              <a:spcBef>
                <a:spcPct val="50000"/>
              </a:spcBef>
            </a:pPr>
            <a:r>
              <a:rPr lang="ru-RU"/>
              <a:t>* Статистика </a:t>
            </a:r>
            <a:r>
              <a:rPr lang="en-US"/>
              <a:t>Cohen`s d </a:t>
            </a:r>
            <a:r>
              <a:rPr lang="ru-RU"/>
              <a:t>один из способов оценить размер эффекта. Показывает сколько стандартных общих отклонений  между средними двух групп</a:t>
            </a:r>
          </a:p>
        </p:txBody>
      </p:sp>
      <p:pic>
        <p:nvPicPr>
          <p:cNvPr id="65539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6738" y="1997075"/>
            <a:ext cx="6545262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8975" y="2989263"/>
            <a:ext cx="1303338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438" y="1925638"/>
            <a:ext cx="490537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713" y="4979988"/>
            <a:ext cx="3921125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2" name="Text Box 6"/>
          <p:cNvSpPr txBox="1">
            <a:spLocks noChangeArrowheads="1"/>
          </p:cNvSpPr>
          <p:nvPr/>
        </p:nvSpPr>
        <p:spPr bwMode="auto">
          <a:xfrm>
            <a:off x="550863" y="265113"/>
            <a:ext cx="88979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 помощью функции </a:t>
            </a:r>
            <a:r>
              <a:rPr lang="en-US"/>
              <a:t>cohen.d() </a:t>
            </a:r>
            <a:r>
              <a:rPr lang="ru-RU"/>
              <a:t>из пакета </a:t>
            </a:r>
            <a:r>
              <a:rPr lang="en-US"/>
              <a:t>“effsize”</a:t>
            </a:r>
            <a:r>
              <a:rPr lang="ru-RU"/>
              <a:t> посчитаем статистику </a:t>
            </a:r>
            <a:r>
              <a:rPr lang="en-US"/>
              <a:t>d </a:t>
            </a:r>
            <a:r>
              <a:rPr lang="ru-RU"/>
              <a:t>Коэна</a:t>
            </a:r>
          </a:p>
        </p:txBody>
      </p:sp>
      <p:pic>
        <p:nvPicPr>
          <p:cNvPr id="66563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1238" y="1689100"/>
            <a:ext cx="3452812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1238" y="803275"/>
            <a:ext cx="5467350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5" name="Text Box 10"/>
          <p:cNvSpPr txBox="1">
            <a:spLocks noChangeArrowheads="1"/>
          </p:cNvSpPr>
          <p:nvPr/>
        </p:nvSpPr>
        <p:spPr bwMode="auto">
          <a:xfrm>
            <a:off x="1011238" y="3997325"/>
            <a:ext cx="81327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Сравним значение, полученные с помощью функции </a:t>
            </a:r>
            <a:r>
              <a:rPr lang="en-US"/>
              <a:t>cohen.d </a:t>
            </a:r>
            <a:r>
              <a:rPr lang="ru-RU"/>
              <a:t>() с вычисленным вручную</a:t>
            </a:r>
          </a:p>
        </p:txBody>
      </p:sp>
      <p:graphicFrame>
        <p:nvGraphicFramePr>
          <p:cNvPr id="90143" name="Group 31"/>
          <p:cNvGraphicFramePr>
            <a:graphicFrameLocks noGrp="1"/>
          </p:cNvGraphicFramePr>
          <p:nvPr>
            <p:ph idx="4294967295"/>
          </p:nvPr>
        </p:nvGraphicFramePr>
        <p:xfrm>
          <a:off x="8405813" y="1130300"/>
          <a:ext cx="3176587" cy="2073276"/>
        </p:xfrm>
        <a:graphic>
          <a:graphicData uri="http://schemas.openxmlformats.org/drawingml/2006/table">
            <a:tbl>
              <a:tblPr/>
              <a:tblGrid>
                <a:gridCol w="1498600"/>
                <a:gridCol w="1677987"/>
              </a:tblGrid>
              <a:tr h="654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Cohen`s d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 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Размер эффекта (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ES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0.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слабый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0.5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умеренный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0.8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сильный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5"/>
          <p:cNvSpPr txBox="1">
            <a:spLocks noChangeArrowheads="1"/>
          </p:cNvSpPr>
          <p:nvPr/>
        </p:nvSpPr>
        <p:spPr bwMode="auto">
          <a:xfrm>
            <a:off x="609600" y="403225"/>
            <a:ext cx="76787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67586" name="Text Box 39"/>
          <p:cNvSpPr txBox="1">
            <a:spLocks noChangeArrowheads="1"/>
          </p:cNvSpPr>
          <p:nvPr/>
        </p:nvSpPr>
        <p:spPr bwMode="auto">
          <a:xfrm>
            <a:off x="609600" y="403225"/>
            <a:ext cx="10442575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4.2</a:t>
            </a:r>
            <a:r>
              <a:rPr lang="ru-RU"/>
              <a:t> Поскольку выборки разного размера  используем, для расчета мощности теста функцию </a:t>
            </a:r>
            <a:r>
              <a:rPr lang="en-US"/>
              <a:t>pwr.t2n.test () </a:t>
            </a:r>
            <a:r>
              <a:rPr lang="ru-RU"/>
              <a:t>из  пакета </a:t>
            </a:r>
            <a:r>
              <a:rPr lang="en-US"/>
              <a:t>“pwr”</a:t>
            </a:r>
            <a:r>
              <a:rPr lang="ru-RU"/>
              <a:t>. В противном случае можем воспользоваться </a:t>
            </a:r>
            <a:r>
              <a:rPr lang="en-US"/>
              <a:t>pwr.t.test().</a:t>
            </a:r>
            <a:endParaRPr lang="ru-RU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67587" name="Picture 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09675"/>
            <a:ext cx="9745663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Text Box 41"/>
          <p:cNvSpPr txBox="1">
            <a:spLocks noChangeArrowheads="1"/>
          </p:cNvSpPr>
          <p:nvPr/>
        </p:nvSpPr>
        <p:spPr bwMode="auto">
          <a:xfrm>
            <a:off x="647700" y="3470275"/>
            <a:ext cx="76406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 5. С помощью функции </a:t>
            </a:r>
            <a:r>
              <a:rPr lang="en-US"/>
              <a:t>t.test</a:t>
            </a:r>
            <a:r>
              <a:rPr lang="ru-RU"/>
              <a:t>, протестируем гипотезу                            </a:t>
            </a:r>
          </a:p>
        </p:txBody>
      </p:sp>
      <p:pic>
        <p:nvPicPr>
          <p:cNvPr id="67589" name="Picture 4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8575" y="3994150"/>
            <a:ext cx="613568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4"/>
          <p:cNvSpPr txBox="1">
            <a:spLocks noChangeArrowheads="1"/>
          </p:cNvSpPr>
          <p:nvPr/>
        </p:nvSpPr>
        <p:spPr bwMode="auto">
          <a:xfrm>
            <a:off x="422275" y="285750"/>
            <a:ext cx="9910763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  <a:buFontTx/>
              <a:buAutoNum type="arabicPlain" startAt="6"/>
            </a:pPr>
            <a:r>
              <a:rPr lang="ru-RU" sz="2800" b="1" u="sng">
                <a:solidFill>
                  <a:srgbClr val="5827B3"/>
                </a:solidFill>
              </a:rPr>
              <a:t>. ВЫВОД</a:t>
            </a:r>
          </a:p>
          <a:p>
            <a:pPr marL="342900" indent="-342900" algn="ctr">
              <a:spcBef>
                <a:spcPct val="50000"/>
              </a:spcBef>
            </a:pPr>
            <a:endParaRPr lang="ru-RU" sz="2800" b="1" u="sng">
              <a:solidFill>
                <a:srgbClr val="5827B3"/>
              </a:solidFill>
            </a:endParaRPr>
          </a:p>
        </p:txBody>
      </p:sp>
      <p:sp>
        <p:nvSpPr>
          <p:cNvPr id="68610" name="Text Box 5"/>
          <p:cNvSpPr txBox="1">
            <a:spLocks noChangeArrowheads="1"/>
          </p:cNvSpPr>
          <p:nvPr/>
        </p:nvSpPr>
        <p:spPr bwMode="auto">
          <a:xfrm>
            <a:off x="422275" y="1228725"/>
            <a:ext cx="109045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68611" name="Text Box 6"/>
          <p:cNvSpPr txBox="1">
            <a:spLocks noChangeArrowheads="1"/>
          </p:cNvSpPr>
          <p:nvPr/>
        </p:nvSpPr>
        <p:spPr bwMode="auto">
          <a:xfrm>
            <a:off x="874713" y="1228725"/>
            <a:ext cx="10452100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Мы получили очень маленькое значение </a:t>
            </a:r>
            <a:r>
              <a:rPr lang="en-US"/>
              <a:t>p-value</a:t>
            </a:r>
            <a:r>
              <a:rPr lang="ru-RU"/>
              <a:t> и нам следует отвергнуть нулевую гипотезу.</a:t>
            </a:r>
          </a:p>
          <a:p>
            <a:pPr>
              <a:spcBef>
                <a:spcPct val="50000"/>
              </a:spcBef>
            </a:pPr>
            <a:r>
              <a:rPr lang="ru-RU"/>
              <a:t>НО С УВЕЛИЧЕНИЕМ ВЫБОРКИ </a:t>
            </a:r>
            <a:r>
              <a:rPr lang="en-US"/>
              <a:t>P-VALUE</a:t>
            </a:r>
            <a:r>
              <a:rPr lang="ru-RU"/>
              <a:t> БУДЕТ УМЕНЬШАТЬСЯ. </a:t>
            </a:r>
          </a:p>
          <a:p>
            <a:pPr>
              <a:spcBef>
                <a:spcPct val="50000"/>
              </a:spcBef>
            </a:pPr>
            <a:r>
              <a:rPr lang="ru-RU"/>
              <a:t>И очень маленькие значения </a:t>
            </a:r>
            <a:r>
              <a:rPr lang="en-US"/>
              <a:t>p-value</a:t>
            </a:r>
            <a:r>
              <a:rPr lang="ru-RU"/>
              <a:t> не представляют уже научного интереса. Очень большие</a:t>
            </a:r>
          </a:p>
          <a:p>
            <a:pPr>
              <a:spcBef>
                <a:spcPct val="50000"/>
              </a:spcBef>
            </a:pPr>
            <a:r>
              <a:rPr lang="ru-RU"/>
              <a:t> выборки позволяют обнаружить очень слабые различия, которые не несут научного смысла.</a:t>
            </a:r>
          </a:p>
          <a:p>
            <a:pPr>
              <a:spcBef>
                <a:spcPct val="50000"/>
              </a:spcBef>
            </a:pPr>
            <a:r>
              <a:rPr lang="ru-RU"/>
              <a:t>Чтобы было ясно, что мы нашли, было бы правильно сообщить размер эффекта в % и его </a:t>
            </a:r>
          </a:p>
          <a:p>
            <a:pPr>
              <a:spcBef>
                <a:spcPct val="50000"/>
              </a:spcBef>
            </a:pPr>
            <a:r>
              <a:rPr lang="ru-RU"/>
              <a:t>доверительный интервал, рассчитанные следующим образом: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68612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5550" y="4178300"/>
            <a:ext cx="766286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159827" y="5178751"/>
                <a:ext cx="487966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600" dirty="0" smtClean="0"/>
                  <a:t>(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82</m:t>
                    </m:r>
                    <m:r>
                      <a:rPr lang="ru-RU" sz="1600" b="0" i="1" dirty="0" smtClean="0">
                        <a:latin typeface="Cambria Math"/>
                      </a:rPr>
                      <m:t>.</m:t>
                    </m:r>
                    <m:r>
                      <a:rPr lang="ru-RU" sz="1600" i="1" dirty="0" smtClean="0">
                        <a:latin typeface="Cambria Math"/>
                      </a:rPr>
                      <m:t>17558−80</m:t>
                    </m:r>
                    <m:r>
                      <a:rPr lang="ru-RU" sz="1600" b="0" i="1" dirty="0" smtClean="0">
                        <a:latin typeface="Cambria Math"/>
                      </a:rPr>
                      <m:t>.</m:t>
                    </m:r>
                    <m:r>
                      <a:rPr lang="ru-RU" sz="1600" i="1" dirty="0" smtClean="0">
                        <a:latin typeface="Cambria Math"/>
                      </a:rPr>
                      <m:t>83581) / 80</m:t>
                    </m:r>
                    <m:r>
                      <a:rPr lang="ru-RU" sz="1600" b="0" i="1" dirty="0" smtClean="0">
                        <a:latin typeface="Cambria Math"/>
                      </a:rPr>
                      <m:t>.</m:t>
                    </m:r>
                    <m:r>
                      <a:rPr lang="ru-RU" sz="1600" i="1" dirty="0" smtClean="0">
                        <a:latin typeface="Cambria Math"/>
                      </a:rPr>
                      <m:t>83581 ∗ 100 = 1,6574</m:t>
                    </m:r>
                  </m:oMath>
                </a14:m>
                <a:endParaRPr lang="ru-RU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dirty="0" smtClean="0">
                          <a:latin typeface="Cambria Math"/>
                        </a:rPr>
                        <m:t>1.475315</m:t>
                      </m:r>
                      <m:r>
                        <a:rPr lang="ru-RU" sz="1600" b="0" i="1" dirty="0" smtClean="0">
                          <a:latin typeface="Cambria Math"/>
                        </a:rPr>
                        <m:t>−</m:t>
                      </m:r>
                      <m:r>
                        <a:rPr lang="ru-RU" sz="1600" i="1" dirty="0">
                          <a:latin typeface="Cambria Math"/>
                        </a:rPr>
                        <m:t>1.6574  </m:t>
                      </m:r>
                      <m:r>
                        <a:rPr lang="ru-RU" sz="1600" i="1" dirty="0" smtClean="0">
                          <a:latin typeface="Cambria Math"/>
                        </a:rPr>
                        <m:t>= − 0.182085</m:t>
                      </m:r>
                    </m:oMath>
                  </m:oMathPara>
                </a14:m>
                <a:endParaRPr lang="ru-RU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dirty="0" smtClean="0">
                          <a:latin typeface="Cambria Math"/>
                        </a:rPr>
                        <m:t>1.839485 –</m:t>
                      </m:r>
                      <m:r>
                        <a:rPr lang="ru-RU" sz="1600" i="1" dirty="0">
                          <a:latin typeface="Cambria Math"/>
                        </a:rPr>
                        <m:t>1.6574</m:t>
                      </m:r>
                      <m:r>
                        <a:rPr lang="ru-RU" sz="1600" i="1" dirty="0" smtClean="0">
                          <a:latin typeface="Cambria Math"/>
                        </a:rPr>
                        <m:t>= </m:t>
                      </m:r>
                      <m:r>
                        <a:rPr lang="ru-RU" sz="1600" i="1" dirty="0">
                          <a:latin typeface="Cambria Math"/>
                        </a:rPr>
                        <m:t>0.182085</m:t>
                      </m:r>
                    </m:oMath>
                  </m:oMathPara>
                </a14:m>
                <a:endParaRPr lang="ru-RU" sz="1600" dirty="0"/>
              </a:p>
              <a:p>
                <a:endParaRPr lang="ru-RU" dirty="0" smtClean="0"/>
              </a:p>
              <a:p>
                <a:endParaRPr lang="ru-RU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27" y="5178751"/>
                <a:ext cx="4879669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038225"/>
            <a:ext cx="72104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259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6"/>
          <p:cNvSpPr txBox="1">
            <a:spLocks noChangeArrowheads="1"/>
          </p:cNvSpPr>
          <p:nvPr/>
        </p:nvSpPr>
        <p:spPr bwMode="auto">
          <a:xfrm>
            <a:off x="904875" y="274638"/>
            <a:ext cx="87598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Предположим мы хотим обнаружить сильный эффект. </a:t>
            </a:r>
            <a:r>
              <a:rPr lang="en-US"/>
              <a:t>Cohen`s  d  = 0.8</a:t>
            </a:r>
          </a:p>
          <a:p>
            <a:pPr>
              <a:spcBef>
                <a:spcPct val="50000"/>
              </a:spcBef>
            </a:pPr>
            <a:r>
              <a:rPr lang="ru-RU"/>
              <a:t>Посчитаем ,какой нужен объем выборок для обнаружения сильного эффекта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1052513" y="5162550"/>
            <a:ext cx="609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 данном случае </a:t>
            </a:r>
            <a:r>
              <a:rPr lang="en-US"/>
              <a:t>H0 </a:t>
            </a:r>
            <a:r>
              <a:rPr lang="ru-RU"/>
              <a:t>верна</a:t>
            </a:r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1265238"/>
            <a:ext cx="10345738" cy="3438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7"/>
          <p:cNvSpPr txBox="1">
            <a:spLocks noChangeArrowheads="1"/>
          </p:cNvSpPr>
          <p:nvPr/>
        </p:nvSpPr>
        <p:spPr bwMode="auto">
          <a:xfrm>
            <a:off x="904875" y="363538"/>
            <a:ext cx="99996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Одновыборочный </a:t>
            </a:r>
            <a:r>
              <a:rPr lang="en-US"/>
              <a:t>t.test                                              </a:t>
            </a:r>
            <a:r>
              <a:rPr lang="ru-RU"/>
              <a:t>     </a:t>
            </a:r>
            <a:r>
              <a:rPr lang="en-US"/>
              <a:t> </a:t>
            </a:r>
            <a:r>
              <a:rPr lang="ru-RU"/>
              <a:t>Двухвыборочный </a:t>
            </a:r>
            <a:r>
              <a:rPr lang="en-US"/>
              <a:t>t.test</a:t>
            </a:r>
            <a:r>
              <a:rPr lang="ru-RU"/>
              <a:t> с зависимыми               					                  выбрками</a:t>
            </a:r>
            <a:r>
              <a:rPr lang="en-US"/>
              <a:t>   </a:t>
            </a:r>
            <a:endParaRPr lang="ru-RU"/>
          </a:p>
        </p:txBody>
      </p:sp>
      <p:pic>
        <p:nvPicPr>
          <p:cNvPr id="70658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1725" y="1492250"/>
            <a:ext cx="5253038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050" y="1189038"/>
            <a:ext cx="40862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28674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z="16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z="24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6219825" y="527050"/>
            <a:ext cx="5502275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1.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Тестирование гипотезы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Roboto"/>
              </a:rPr>
              <a:t>2.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Мощность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теста</a:t>
            </a:r>
          </a:p>
          <a:p>
            <a:pPr marL="342900" indent="-342900">
              <a:lnSpc>
                <a:spcPct val="150000"/>
              </a:lnSpc>
            </a:pP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3. Расчет объема выборки </a:t>
            </a:r>
          </a:p>
          <a:p>
            <a:pPr marL="342900" indent="-342900">
              <a:lnSpc>
                <a:spcPct val="150000"/>
              </a:lnSpc>
            </a:pP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4. Статистика </a:t>
            </a:r>
            <a:r>
              <a:rPr lang="en-US" sz="2000" b="1" dirty="0" err="1" smtClean="0">
                <a:solidFill>
                  <a:schemeClr val="bg1"/>
                </a:solidFill>
                <a:latin typeface="Roboto"/>
              </a:rPr>
              <a:t>d’Coena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5.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Z, t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критерии в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R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6. </a:t>
            </a:r>
            <a:r>
              <a:rPr lang="ru-RU" sz="2000" b="1" dirty="0" err="1" smtClean="0">
                <a:solidFill>
                  <a:schemeClr val="bg1"/>
                </a:solidFill>
                <a:latin typeface="Roboto"/>
              </a:rPr>
              <a:t>Одновыборочный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тест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7. </a:t>
            </a:r>
            <a:r>
              <a:rPr lang="ru-RU" sz="2000" b="1" dirty="0" err="1" smtClean="0">
                <a:solidFill>
                  <a:schemeClr val="bg1"/>
                </a:solidFill>
                <a:latin typeface="Roboto"/>
              </a:rPr>
              <a:t>Двухвыборочный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тест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c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независимыми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выборками</a:t>
            </a:r>
            <a:endParaRPr lang="en-US" sz="2000" b="1" dirty="0" smtClean="0">
              <a:solidFill>
                <a:schemeClr val="bg1"/>
              </a:solidFill>
              <a:latin typeface="Roboto"/>
            </a:endParaRPr>
          </a:p>
          <a:p>
            <a:pPr marL="342900" indent="-342900"/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8. </a:t>
            </a:r>
            <a:r>
              <a:rPr lang="ru-RU" sz="2000" b="1" dirty="0" err="1" smtClean="0">
                <a:solidFill>
                  <a:schemeClr val="bg1"/>
                </a:solidFill>
                <a:latin typeface="Roboto"/>
              </a:rPr>
              <a:t>Двухвыборочный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тест с зависимыми выборками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9.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Интерпретация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результатов</a:t>
            </a: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</a:pPr>
            <a:endParaRPr lang="ru-RU" sz="2000" b="1" dirty="0">
              <a:solidFill>
                <a:schemeClr val="bg1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3"/>
          <p:cNvSpPr>
            <a:spLocks noChangeArrowheads="1"/>
          </p:cNvSpPr>
          <p:nvPr/>
        </p:nvSpPr>
        <p:spPr bwMode="auto">
          <a:xfrm>
            <a:off x="463550" y="300038"/>
            <a:ext cx="10972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400" u="sng" dirty="0">
                <a:solidFill>
                  <a:srgbClr val="432199"/>
                </a:solidFill>
                <a:latin typeface="Times New Roman" pitchFamily="18" charset="0"/>
              </a:rPr>
              <a:t>Приобретенные </a:t>
            </a:r>
            <a:r>
              <a:rPr lang="ru-RU" sz="2400" u="sng" dirty="0" smtClean="0">
                <a:solidFill>
                  <a:srgbClr val="432199"/>
                </a:solidFill>
                <a:latin typeface="Times New Roman" pitchFamily="18" charset="0"/>
              </a:rPr>
              <a:t>навыки за 4,5 </a:t>
            </a:r>
            <a:r>
              <a:rPr lang="ru-RU" sz="2400" u="sng" dirty="0" err="1" smtClean="0">
                <a:solidFill>
                  <a:srgbClr val="432199"/>
                </a:solidFill>
                <a:latin typeface="Times New Roman" pitchFamily="18" charset="0"/>
              </a:rPr>
              <a:t>вебинар</a:t>
            </a:r>
            <a:r>
              <a:rPr lang="ru-RU" sz="2400" u="sng" dirty="0" smtClean="0">
                <a:solidFill>
                  <a:srgbClr val="432199"/>
                </a:solidFill>
                <a:latin typeface="Times New Roman" pitchFamily="18" charset="0"/>
              </a:rPr>
              <a:t>:</a:t>
            </a:r>
            <a:endParaRPr lang="ru-RU" sz="2400" u="sng" dirty="0">
              <a:solidFill>
                <a:srgbClr val="432199"/>
              </a:solidFill>
              <a:latin typeface="Times New Roman" pitchFamily="18" charset="0"/>
            </a:endParaRP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200" dirty="0">
                <a:latin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</a:rPr>
              <a:t>Научились находить квантили и строить доверительный интервал для оценки среднего. 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>
                <a:latin typeface="Times New Roman" pitchFamily="18" charset="0"/>
              </a:rPr>
              <a:t>Поняли, как работает центральная предельная теорема на выборках разных объемов и когда стоит применять </a:t>
            </a:r>
            <a:r>
              <a:rPr lang="en-US" sz="2000" dirty="0">
                <a:latin typeface="Times New Roman" pitchFamily="18" charset="0"/>
              </a:rPr>
              <a:t>t</a:t>
            </a:r>
            <a:r>
              <a:rPr lang="ru-RU" sz="2000" dirty="0">
                <a:latin typeface="Times New Roman" pitchFamily="18" charset="0"/>
              </a:rPr>
              <a:t>-распределение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/>
              <a:t>Научились рассчитывать мощность теста при  те</a:t>
            </a:r>
            <a:r>
              <a:rPr lang="en-US" sz="2000" dirty="0"/>
              <a:t>c</a:t>
            </a:r>
            <a:r>
              <a:rPr lang="ru-RU" sz="2000" dirty="0" err="1"/>
              <a:t>тировании</a:t>
            </a:r>
            <a:r>
              <a:rPr lang="ru-RU" sz="2000" dirty="0"/>
              <a:t> гипотез с известной и неизвестной сигмой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/>
              <a:t>Познакомились со статистикой </a:t>
            </a:r>
            <a:r>
              <a:rPr lang="en-US" sz="2000" dirty="0"/>
              <a:t>Cohen`s d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/>
              <a:t>Научились рассчитывать объем выборки  для обеспечения нужной мощности теста</a:t>
            </a:r>
            <a:endParaRPr lang="en-US" sz="2000" dirty="0"/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/>
              <a:t>Научились проводить тест гипотезы с известной и неизвестной сигмой в</a:t>
            </a:r>
            <a:r>
              <a:rPr lang="en-US" sz="2000" dirty="0"/>
              <a:t> R</a:t>
            </a:r>
            <a:endParaRPr lang="ru-RU" sz="2000" dirty="0"/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000" dirty="0"/>
              <a:t> </a:t>
            </a:r>
            <a:r>
              <a:rPr lang="en-US" sz="2000" dirty="0"/>
              <a:t>  </a:t>
            </a:r>
            <a:r>
              <a:rPr lang="ru-RU" sz="2000" dirty="0"/>
              <a:t>6.1 </a:t>
            </a:r>
            <a:r>
              <a:rPr lang="ru-RU" sz="2000" dirty="0" err="1"/>
              <a:t>Одновыборочный</a:t>
            </a:r>
            <a:r>
              <a:rPr lang="ru-RU" sz="2000" dirty="0"/>
              <a:t>, </a:t>
            </a:r>
            <a:r>
              <a:rPr lang="ru-RU" sz="2000" dirty="0" err="1"/>
              <a:t>двухвыборочный</a:t>
            </a:r>
            <a:r>
              <a:rPr lang="ru-RU" sz="2000" dirty="0"/>
              <a:t> с зависимыми и независимыми выборками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000" dirty="0"/>
              <a:t>   </a:t>
            </a:r>
            <a:r>
              <a:rPr lang="ru-RU" sz="2000" dirty="0"/>
              <a:t>6.2 Узнали ,когда применяется тест Стьюдента, когда тест Уэлча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000" dirty="0"/>
              <a:t>7. Научились правильно оформлять полученные результаты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000" dirty="0"/>
              <a:t>   </a:t>
            </a:r>
            <a:r>
              <a:rPr lang="ru-RU" sz="2000" dirty="0"/>
              <a:t>7.1. Научились рассчитывать размер эффекта и его доверительный интервал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000" dirty="0"/>
              <a:t>   </a:t>
            </a:r>
            <a:r>
              <a:rPr lang="ru-RU" sz="2000" dirty="0"/>
              <a:t>7.2 Поняли, как важно для формирования правильного вывода понимать,</a:t>
            </a:r>
            <a:r>
              <a:rPr lang="en-US" sz="2000" dirty="0"/>
              <a:t> </a:t>
            </a:r>
            <a:r>
              <a:rPr lang="ru-RU" sz="2000" dirty="0"/>
              <a:t>что с увеличением выборки, уменьшается </a:t>
            </a:r>
            <a:r>
              <a:rPr lang="en-US" sz="2000" dirty="0"/>
              <a:t>p-value</a:t>
            </a:r>
            <a:endParaRPr lang="ru-RU" sz="2000" dirty="0"/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endParaRPr lang="ru-RU" sz="2200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29698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690563" y="2114550"/>
            <a:ext cx="10282237" cy="39560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ru-RU" sz="3600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Статистика дает возможность:</a:t>
            </a: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- оценивать неизвестные параметры генеральной совокупности</a:t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- оценивать эффекты</a:t>
            </a:r>
            <a:r>
              <a:rPr lang="en-US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: сравнивать параметры распределений</a:t>
            </a:r>
          </a:p>
        </p:txBody>
      </p:sp>
      <p:pic>
        <p:nvPicPr>
          <p:cNvPr id="29699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4"/>
          <p:cNvSpPr txBox="1">
            <a:spLocks noChangeArrowheads="1"/>
          </p:cNvSpPr>
          <p:nvPr/>
        </p:nvSpPr>
        <p:spPr bwMode="auto">
          <a:xfrm>
            <a:off x="511175" y="815975"/>
            <a:ext cx="10382250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800">
              <a:solidFill>
                <a:srgbClr val="432199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800">
                <a:solidFill>
                  <a:srgbClr val="432199"/>
                </a:solidFill>
              </a:rPr>
              <a:t>Для оценки параметров пользуются доверительным интервалом</a:t>
            </a:r>
          </a:p>
          <a:p>
            <a:pPr>
              <a:spcBef>
                <a:spcPct val="50000"/>
              </a:spcBef>
            </a:pPr>
            <a:endParaRPr lang="ru-RU" sz="2800">
              <a:solidFill>
                <a:srgbClr val="432199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800">
                <a:solidFill>
                  <a:srgbClr val="432199"/>
                </a:solidFill>
              </a:rPr>
              <a:t>Для оценки эффекта используют тестирование гипотезы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90846" y="1880129"/>
                <a:ext cx="10810307" cy="4050652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Формулирование нулевой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0 </m:t>
                        </m:r>
                      </m:sub>
                    </m:sSub>
                  </m:oMath>
                </a14:m>
                <a:r>
                  <a:rPr lang="ru-RU" dirty="0"/>
                  <a:t>и  альтернативной гипотез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Выбор уровня статистической значимости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</a:rPr>
                      <m:t>α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Выбор статистического критерия</a:t>
                </a:r>
              </a:p>
              <a:p>
                <a:r>
                  <a:rPr lang="ru-RU" dirty="0"/>
                  <a:t>Расчет наблюдаемого критерия</a:t>
                </a:r>
              </a:p>
              <a:p>
                <a:r>
                  <a:rPr lang="ru-RU" dirty="0"/>
                  <a:t>Сравнение табличного и наблюдаемого значения</a:t>
                </a:r>
              </a:p>
              <a:p>
                <a:r>
                  <a:rPr lang="ru-RU" dirty="0"/>
                  <a:t>Вывод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90846" y="1880129"/>
                <a:ext cx="10810307" cy="4050652"/>
              </a:xfrm>
              <a:blipFill rotWithShape="1">
                <a:blip r:embed="rId2"/>
                <a:stretch>
                  <a:fillRect l="-1353" t="-4211" b="-3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тестирования гипотез</a:t>
            </a:r>
            <a:endParaRPr lang="ru-RU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903" y="2835164"/>
            <a:ext cx="4627767" cy="251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444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2"/>
          <p:cNvSpPr txBox="1">
            <a:spLocks noChangeArrowheads="1"/>
          </p:cNvSpPr>
          <p:nvPr/>
        </p:nvSpPr>
        <p:spPr bwMode="auto">
          <a:xfrm>
            <a:off x="601663" y="288925"/>
            <a:ext cx="11318875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>
                <a:solidFill>
                  <a:srgbClr val="5827B3"/>
                </a:solidFill>
              </a:rPr>
              <a:t>2. Тестирование </a:t>
            </a:r>
            <a:r>
              <a:rPr lang="ru-RU" dirty="0" smtClean="0">
                <a:solidFill>
                  <a:srgbClr val="5827B3"/>
                </a:solidFill>
              </a:rPr>
              <a:t>гипотезы</a:t>
            </a:r>
            <a:endParaRPr lang="en-US" dirty="0" smtClean="0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1</a:t>
            </a:r>
            <a:r>
              <a:rPr lang="ru-RU" dirty="0" smtClean="0">
                <a:solidFill>
                  <a:srgbClr val="5827B3"/>
                </a:solidFill>
              </a:rPr>
              <a:t> </a:t>
            </a:r>
            <a:r>
              <a:rPr lang="ru-RU" dirty="0">
                <a:solidFill>
                  <a:srgbClr val="5827B3"/>
                </a:solidFill>
              </a:rPr>
              <a:t>двусторонний, односторонний тесты</a:t>
            </a: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2</a:t>
            </a:r>
            <a:r>
              <a:rPr lang="ru-RU" dirty="0" smtClean="0">
                <a:solidFill>
                  <a:srgbClr val="5827B3"/>
                </a:solidFill>
              </a:rPr>
              <a:t> </a:t>
            </a:r>
            <a:r>
              <a:rPr lang="ru-RU" dirty="0" err="1">
                <a:solidFill>
                  <a:srgbClr val="5827B3"/>
                </a:solidFill>
              </a:rPr>
              <a:t>одновыборочный</a:t>
            </a:r>
            <a:r>
              <a:rPr lang="ru-RU" dirty="0">
                <a:solidFill>
                  <a:srgbClr val="5827B3"/>
                </a:solidFill>
              </a:rPr>
              <a:t> </a:t>
            </a:r>
            <a:r>
              <a:rPr lang="en-US" dirty="0">
                <a:solidFill>
                  <a:srgbClr val="5827B3"/>
                </a:solidFill>
              </a:rPr>
              <a:t> </a:t>
            </a:r>
            <a:r>
              <a:rPr lang="ru-RU" dirty="0">
                <a:solidFill>
                  <a:srgbClr val="5827B3"/>
                </a:solidFill>
              </a:rPr>
              <a:t>тест </a:t>
            </a: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3</a:t>
            </a:r>
            <a:r>
              <a:rPr lang="ru-RU" dirty="0" smtClean="0">
                <a:solidFill>
                  <a:srgbClr val="5827B3"/>
                </a:solidFill>
              </a:rPr>
              <a:t> </a:t>
            </a:r>
            <a:r>
              <a:rPr lang="ru-RU" dirty="0" err="1">
                <a:solidFill>
                  <a:srgbClr val="5827B3"/>
                </a:solidFill>
              </a:rPr>
              <a:t>двухвыборочный</a:t>
            </a:r>
            <a:r>
              <a:rPr lang="ru-RU" dirty="0">
                <a:solidFill>
                  <a:srgbClr val="5827B3"/>
                </a:solidFill>
              </a:rPr>
              <a:t> тест</a:t>
            </a: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3</a:t>
            </a:r>
            <a:r>
              <a:rPr lang="ru-RU" dirty="0" smtClean="0">
                <a:solidFill>
                  <a:srgbClr val="5827B3"/>
                </a:solidFill>
              </a:rPr>
              <a:t>.1 </a:t>
            </a:r>
            <a:r>
              <a:rPr lang="ru-RU" dirty="0">
                <a:solidFill>
                  <a:srgbClr val="5827B3"/>
                </a:solidFill>
              </a:rPr>
              <a:t>для независимых выборок</a:t>
            </a: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3</a:t>
            </a:r>
            <a:r>
              <a:rPr lang="ru-RU" dirty="0" smtClean="0">
                <a:solidFill>
                  <a:srgbClr val="5827B3"/>
                </a:solidFill>
              </a:rPr>
              <a:t>.2 </a:t>
            </a:r>
            <a:r>
              <a:rPr lang="ru-RU" dirty="0">
                <a:solidFill>
                  <a:srgbClr val="5827B3"/>
                </a:solidFill>
              </a:rPr>
              <a:t>для зависимых </a:t>
            </a:r>
            <a:r>
              <a:rPr lang="ru-RU" dirty="0" smtClean="0">
                <a:solidFill>
                  <a:srgbClr val="5827B3"/>
                </a:solidFill>
              </a:rPr>
              <a:t>выборок</a:t>
            </a:r>
            <a:endParaRPr lang="ru-RU" dirty="0">
              <a:solidFill>
                <a:srgbClr val="5827B3"/>
              </a:solidFill>
            </a:endParaRPr>
          </a:p>
        </p:txBody>
      </p:sp>
      <p:pic>
        <p:nvPicPr>
          <p:cNvPr id="4915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6625" y="3051784"/>
            <a:ext cx="6100763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4"/>
          <p:cNvSpPr txBox="1">
            <a:spLocks noChangeArrowheads="1"/>
          </p:cNvSpPr>
          <p:nvPr/>
        </p:nvSpPr>
        <p:spPr bwMode="auto">
          <a:xfrm>
            <a:off x="884238" y="884238"/>
            <a:ext cx="11002962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>
                <a:solidFill>
                  <a:srgbClr val="5827B3"/>
                </a:solidFill>
              </a:rPr>
              <a:t>Вероятность ошибки первого рода </a:t>
            </a:r>
            <a:r>
              <a:rPr lang="el-GR" dirty="0">
                <a:solidFill>
                  <a:srgbClr val="5827B3"/>
                </a:solidFill>
              </a:rPr>
              <a:t>α</a:t>
            </a:r>
            <a:r>
              <a:rPr lang="ru-RU" dirty="0">
                <a:solidFill>
                  <a:srgbClr val="5827B3"/>
                </a:solidFill>
              </a:rPr>
              <a:t> (0.1, 0.05, 0.01)</a:t>
            </a:r>
            <a:endParaRPr lang="el-GR" dirty="0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r>
              <a:rPr lang="ru-RU" dirty="0">
                <a:solidFill>
                  <a:srgbClr val="5827B3"/>
                </a:solidFill>
              </a:rPr>
              <a:t>Вероятность </a:t>
            </a:r>
            <a:r>
              <a:rPr lang="ru-RU" dirty="0" smtClean="0">
                <a:solidFill>
                  <a:srgbClr val="5827B3"/>
                </a:solidFill>
              </a:rPr>
              <a:t>ошибки </a:t>
            </a:r>
            <a:r>
              <a:rPr lang="ru-RU" dirty="0">
                <a:solidFill>
                  <a:srgbClr val="5827B3"/>
                </a:solidFill>
              </a:rPr>
              <a:t>второго рода </a:t>
            </a:r>
            <a:r>
              <a:rPr lang="el-GR" dirty="0">
                <a:solidFill>
                  <a:srgbClr val="5827B3"/>
                </a:solidFill>
              </a:rPr>
              <a:t>β</a:t>
            </a:r>
            <a:r>
              <a:rPr lang="ru-RU" dirty="0">
                <a:solidFill>
                  <a:srgbClr val="5827B3"/>
                </a:solidFill>
              </a:rPr>
              <a:t> : считается, что эта вероятность не должна превышать 20%</a:t>
            </a:r>
            <a:endParaRPr lang="el-GR" dirty="0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r>
              <a:rPr lang="ru-RU" dirty="0">
                <a:solidFill>
                  <a:srgbClr val="5827B3"/>
                </a:solidFill>
              </a:rPr>
              <a:t>Мощность теста  (1 – </a:t>
            </a:r>
            <a:r>
              <a:rPr lang="el-GR" dirty="0">
                <a:solidFill>
                  <a:srgbClr val="5827B3"/>
                </a:solidFill>
              </a:rPr>
              <a:t>β</a:t>
            </a:r>
            <a:r>
              <a:rPr lang="ru-RU" dirty="0">
                <a:solidFill>
                  <a:srgbClr val="5827B3"/>
                </a:solidFill>
              </a:rPr>
              <a:t>) : не менее 80%</a:t>
            </a:r>
            <a:endParaRPr lang="el-GR" dirty="0">
              <a:solidFill>
                <a:srgbClr val="5827B3"/>
              </a:solidFill>
            </a:endParaRPr>
          </a:p>
        </p:txBody>
      </p:sp>
      <p:pic>
        <p:nvPicPr>
          <p:cNvPr id="501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550" y="2236788"/>
            <a:ext cx="4957763" cy="269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6663" y="2236788"/>
            <a:ext cx="5105400" cy="28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4"/>
          <p:cNvSpPr txBox="1">
            <a:spLocks noChangeArrowheads="1"/>
          </p:cNvSpPr>
          <p:nvPr/>
        </p:nvSpPr>
        <p:spPr bwMode="auto">
          <a:xfrm>
            <a:off x="766763" y="738188"/>
            <a:ext cx="96551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b="1" u="sng">
                <a:solidFill>
                  <a:srgbClr val="5827B3"/>
                </a:solidFill>
              </a:rPr>
              <a:t>Что влияет на мощность теста:</a:t>
            </a:r>
            <a:r>
              <a:rPr lang="ru-RU"/>
              <a:t> </a:t>
            </a:r>
          </a:p>
          <a:p>
            <a:pPr algn="ctr"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1 величины эффекта (разница между средними значениями);</a:t>
            </a:r>
          </a:p>
          <a:p>
            <a:pPr>
              <a:spcBef>
                <a:spcPct val="50000"/>
              </a:spcBef>
            </a:pPr>
            <a:r>
              <a:rPr lang="ru-RU"/>
              <a:t>2 объем выборки;</a:t>
            </a:r>
          </a:p>
          <a:p>
            <a:pPr>
              <a:spcBef>
                <a:spcPct val="50000"/>
              </a:spcBef>
            </a:pPr>
            <a:r>
              <a:rPr lang="ru-RU"/>
              <a:t>3 выбор уровня значимости альфа</a:t>
            </a:r>
            <a:endParaRPr lang="en-US"/>
          </a:p>
          <a:p>
            <a:pPr>
              <a:spcBef>
                <a:spcPct val="50000"/>
              </a:spcBef>
            </a:pPr>
            <a:r>
              <a:rPr lang="ru-RU"/>
              <a:t>4 разброс</a:t>
            </a:r>
          </a:p>
          <a:p>
            <a:pPr>
              <a:spcBef>
                <a:spcPct val="50000"/>
              </a:spcBef>
            </a:pPr>
            <a:r>
              <a:rPr lang="ru-RU"/>
              <a:t>5 количество групп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5675</TotalTime>
  <Words>1122</Words>
  <Application>Microsoft Office PowerPoint</Application>
  <PresentationFormat>Произвольный</PresentationFormat>
  <Paragraphs>154</Paragraphs>
  <Slides>30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Тема Office</vt:lpstr>
      <vt:lpstr>R</vt:lpstr>
      <vt:lpstr> СТАТИСТИКА В  R </vt:lpstr>
      <vt:lpstr>На этом уроке мы изучим:</vt:lpstr>
      <vt:lpstr>Статистика дает возможность:  - оценивать неизвестные параметры генеральной совокупности  - оценивать эффекты : сравнивать параметры распределений</vt:lpstr>
      <vt:lpstr>Презентация PowerPoint</vt:lpstr>
      <vt:lpstr>Алгоритм тестирования гипотез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459</cp:revision>
  <dcterms:created xsi:type="dcterms:W3CDTF">2018-09-20T14:58:52Z</dcterms:created>
  <dcterms:modified xsi:type="dcterms:W3CDTF">2022-08-06T09:57:12Z</dcterms:modified>
</cp:coreProperties>
</file>